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8" r:id="rId3"/>
    <p:sldId id="257" r:id="rId4"/>
    <p:sldId id="259" r:id="rId5"/>
    <p:sldId id="260" r:id="rId6"/>
    <p:sldId id="265" r:id="rId7"/>
    <p:sldId id="261" r:id="rId8"/>
    <p:sldId id="264" r:id="rId9"/>
    <p:sldId id="263" r:id="rId10"/>
    <p:sldId id="262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38" autoAdjust="0"/>
    <p:restoredTop sz="94660"/>
  </p:normalViewPr>
  <p:slideViewPr>
    <p:cSldViewPr>
      <p:cViewPr>
        <p:scale>
          <a:sx n="66" d="100"/>
          <a:sy n="66" d="100"/>
        </p:scale>
        <p:origin x="-1554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60272-9211-489D-9B0C-A850B2D80C4B}" type="datetimeFigureOut">
              <a:rPr lang="en-US" smtClean="0"/>
              <a:t>4/8/2012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EE9B6-D37D-4B2D-B341-134CB3906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692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E85F9-4279-4F1D-844A-23FC31505788}" type="datetime1">
              <a:rPr lang="en-US" smtClean="0"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1252-69D1-438B-90FA-8FD7AED6740B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2" descr="http://spacegrant.arizona.edu/images/AZSGC_logos/print/azsgc_logo_transparent_l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4724400"/>
            <a:ext cx="1524000" cy="2034540"/>
          </a:xfrm>
          <a:prstGeom prst="rect">
            <a:avLst/>
          </a:prstGeom>
          <a:noFill/>
        </p:spPr>
      </p:pic>
      <p:pic>
        <p:nvPicPr>
          <p:cNvPr id="11" name="Picture 10" descr="logo_red_on_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38600" y="5105400"/>
            <a:ext cx="2446482" cy="9906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962400" y="6183868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90000"/>
                </a:solidFill>
                <a:latin typeface="Sans"/>
              </a:rPr>
              <a:t>http://sdsl.club.asu.edu/</a:t>
            </a:r>
            <a:endParaRPr lang="en-US" dirty="0">
              <a:solidFill>
                <a:srgbClr val="990000"/>
              </a:solidFill>
              <a:latin typeface="Sans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057400" y="6736080"/>
            <a:ext cx="5029198" cy="45720"/>
            <a:chOff x="2743201" y="6705600"/>
            <a:chExt cx="5029198" cy="45720"/>
          </a:xfrm>
        </p:grpSpPr>
        <p:sp>
          <p:nvSpPr>
            <p:cNvPr id="15" name="Rectangle 14"/>
            <p:cNvSpPr/>
            <p:nvPr userDrawn="1"/>
          </p:nvSpPr>
          <p:spPr>
            <a:xfrm rot="5400000">
              <a:off x="6492240" y="5471160"/>
              <a:ext cx="45719" cy="2514599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 rot="5400000" flipV="1">
              <a:off x="3977642" y="5471160"/>
              <a:ext cx="45719" cy="2514602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FED1-5133-42FF-A84B-4EC91B59ECE9}" type="datetime1">
              <a:rPr lang="en-US" smtClean="0"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1252-69D1-438B-90FA-8FD7AED6740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_red_on_whi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6019800"/>
            <a:ext cx="1629701" cy="659879"/>
          </a:xfrm>
          <a:prstGeom prst="rect">
            <a:avLst/>
          </a:prstGeom>
        </p:spPr>
      </p:pic>
      <p:pic>
        <p:nvPicPr>
          <p:cNvPr id="8" name="Picture 2" descr="http://spacegrant.arizona.edu/images/AZSGC_logos/print/azsgc_logo_transparent_l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410200"/>
            <a:ext cx="952643" cy="127177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26F6-30E5-46D0-A7FC-B4FDD1AC7435}" type="datetime1">
              <a:rPr lang="en-US" smtClean="0"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1252-69D1-438B-90FA-8FD7AED6740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_red_on_whi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6019800"/>
            <a:ext cx="1629701" cy="659879"/>
          </a:xfrm>
          <a:prstGeom prst="rect">
            <a:avLst/>
          </a:prstGeom>
        </p:spPr>
      </p:pic>
      <p:pic>
        <p:nvPicPr>
          <p:cNvPr id="8" name="Picture 2" descr="http://spacegrant.arizona.edu/images/AZSGC_logos/print/azsgc_logo_transparent_l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410200"/>
            <a:ext cx="952643" cy="127177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9193D-4D1F-4983-A693-3862B29D080A}" type="datetime1">
              <a:rPr lang="en-US" smtClean="0"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1252-69D1-438B-90FA-8FD7AED6740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_red_on_whi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6019800"/>
            <a:ext cx="1629701" cy="659879"/>
          </a:xfrm>
          <a:prstGeom prst="rect">
            <a:avLst/>
          </a:prstGeom>
        </p:spPr>
      </p:pic>
      <p:pic>
        <p:nvPicPr>
          <p:cNvPr id="8" name="Picture 2" descr="http://spacegrant.arizona.edu/images/AZSGC_logos/print/azsgc_logo_transparent_l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410200"/>
            <a:ext cx="952643" cy="1271778"/>
          </a:xfrm>
          <a:prstGeom prst="rect">
            <a:avLst/>
          </a:prstGeom>
          <a:noFill/>
        </p:spPr>
      </p:pic>
      <p:grpSp>
        <p:nvGrpSpPr>
          <p:cNvPr id="11" name="Group 10"/>
          <p:cNvGrpSpPr/>
          <p:nvPr/>
        </p:nvGrpSpPr>
        <p:grpSpPr>
          <a:xfrm>
            <a:off x="152400" y="4267200"/>
            <a:ext cx="3810000" cy="2514600"/>
            <a:chOff x="152400" y="4267200"/>
            <a:chExt cx="3810000" cy="2514600"/>
          </a:xfrm>
        </p:grpSpPr>
        <p:sp>
          <p:nvSpPr>
            <p:cNvPr id="9" name="Rectangle 8"/>
            <p:cNvSpPr/>
            <p:nvPr userDrawn="1"/>
          </p:nvSpPr>
          <p:spPr>
            <a:xfrm>
              <a:off x="152400" y="4267200"/>
              <a:ext cx="45719" cy="2514600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 rot="5400000">
              <a:off x="2034540" y="4853940"/>
              <a:ext cx="45719" cy="3810000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5909F-FA28-4EB2-BE30-0326D27ECA71}" type="datetime1">
              <a:rPr lang="en-US" smtClean="0"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1252-69D1-438B-90FA-8FD7AED6740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_red_on_whi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6019800"/>
            <a:ext cx="1629701" cy="659879"/>
          </a:xfrm>
          <a:prstGeom prst="rect">
            <a:avLst/>
          </a:prstGeom>
        </p:spPr>
      </p:pic>
      <p:pic>
        <p:nvPicPr>
          <p:cNvPr id="8" name="Picture 2" descr="http://spacegrant.arizona.edu/images/AZSGC_logos/print/azsgc_logo_transparent_l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410200"/>
            <a:ext cx="952643" cy="1271778"/>
          </a:xfrm>
          <a:prstGeom prst="rect">
            <a:avLst/>
          </a:prstGeom>
          <a:noFill/>
        </p:spPr>
      </p:pic>
      <p:grpSp>
        <p:nvGrpSpPr>
          <p:cNvPr id="9" name="Group 8"/>
          <p:cNvGrpSpPr/>
          <p:nvPr/>
        </p:nvGrpSpPr>
        <p:grpSpPr>
          <a:xfrm>
            <a:off x="152400" y="4267200"/>
            <a:ext cx="3810000" cy="2514600"/>
            <a:chOff x="152400" y="4267200"/>
            <a:chExt cx="3810000" cy="2514600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" y="4267200"/>
              <a:ext cx="45719" cy="2514600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 rot="5400000">
              <a:off x="2034540" y="4853940"/>
              <a:ext cx="45719" cy="3810000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8CF05-9F9E-4B96-8BED-C23D54FF845B}" type="datetime1">
              <a:rPr lang="en-US" smtClean="0"/>
              <a:t>4/8/2012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1252-69D1-438B-90FA-8FD7AED6740B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ogo_red_on_whi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6019800"/>
            <a:ext cx="1629701" cy="659879"/>
          </a:xfrm>
          <a:prstGeom prst="rect">
            <a:avLst/>
          </a:prstGeom>
        </p:spPr>
      </p:pic>
      <p:pic>
        <p:nvPicPr>
          <p:cNvPr id="9" name="Picture 2" descr="http://spacegrant.arizona.edu/images/AZSGC_logos/print/azsgc_logo_transparent_l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410200"/>
            <a:ext cx="952643" cy="1271778"/>
          </a:xfrm>
          <a:prstGeom prst="rect">
            <a:avLst/>
          </a:prstGeom>
          <a:noFill/>
        </p:spPr>
      </p:pic>
      <p:grpSp>
        <p:nvGrpSpPr>
          <p:cNvPr id="10" name="Group 9"/>
          <p:cNvGrpSpPr/>
          <p:nvPr/>
        </p:nvGrpSpPr>
        <p:grpSpPr>
          <a:xfrm>
            <a:off x="152400" y="4267200"/>
            <a:ext cx="3810000" cy="2514600"/>
            <a:chOff x="152400" y="4267200"/>
            <a:chExt cx="3810000" cy="2514600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" y="4267200"/>
              <a:ext cx="45719" cy="2514600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 rot="5400000">
              <a:off x="2034540" y="4853940"/>
              <a:ext cx="45719" cy="3810000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9EEC7-1121-496E-81E2-05D01A0EAB57}" type="datetime1">
              <a:rPr lang="en-US" smtClean="0"/>
              <a:t>4/8/2012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1252-69D1-438B-90FA-8FD7AED6740B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logo_red_on_whi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6019800"/>
            <a:ext cx="1629701" cy="659879"/>
          </a:xfrm>
          <a:prstGeom prst="rect">
            <a:avLst/>
          </a:prstGeom>
        </p:spPr>
      </p:pic>
      <p:pic>
        <p:nvPicPr>
          <p:cNvPr id="11" name="Picture 2" descr="http://spacegrant.arizona.edu/images/AZSGC_logos/print/azsgc_logo_transparent_l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410200"/>
            <a:ext cx="952643" cy="1271778"/>
          </a:xfrm>
          <a:prstGeom prst="rect">
            <a:avLst/>
          </a:prstGeom>
          <a:noFill/>
        </p:spPr>
      </p:pic>
      <p:grpSp>
        <p:nvGrpSpPr>
          <p:cNvPr id="12" name="Group 11"/>
          <p:cNvGrpSpPr/>
          <p:nvPr/>
        </p:nvGrpSpPr>
        <p:grpSpPr>
          <a:xfrm>
            <a:off x="152400" y="4267200"/>
            <a:ext cx="3810000" cy="2514600"/>
            <a:chOff x="152400" y="4267200"/>
            <a:chExt cx="3810000" cy="2514600"/>
          </a:xfrm>
        </p:grpSpPr>
        <p:sp>
          <p:nvSpPr>
            <p:cNvPr id="13" name="Rectangle 12"/>
            <p:cNvSpPr/>
            <p:nvPr userDrawn="1"/>
          </p:nvSpPr>
          <p:spPr>
            <a:xfrm>
              <a:off x="152400" y="4267200"/>
              <a:ext cx="45719" cy="2514600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 rot="5400000">
              <a:off x="2034540" y="4853940"/>
              <a:ext cx="45719" cy="3810000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A38C-B5A1-420D-9016-92589C0F034E}" type="datetime1">
              <a:rPr lang="en-US" smtClean="0"/>
              <a:t>4/8/2012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1252-69D1-438B-90FA-8FD7AED6740B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2" descr="http://spacegrant.arizona.edu/images/AZSGC_logos/print/azsgc_logo_transparent_l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3886200"/>
            <a:ext cx="1752600" cy="2339721"/>
          </a:xfrm>
          <a:prstGeom prst="rect">
            <a:avLst/>
          </a:prstGeom>
          <a:noFill/>
        </p:spPr>
      </p:pic>
      <p:pic>
        <p:nvPicPr>
          <p:cNvPr id="12" name="Picture 11" descr="logo_red_on_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11518" y="4495800"/>
            <a:ext cx="2822864" cy="1143000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2057400" y="6736080"/>
            <a:ext cx="5029198" cy="45720"/>
            <a:chOff x="2743201" y="6705600"/>
            <a:chExt cx="5029198" cy="45720"/>
          </a:xfrm>
        </p:grpSpPr>
        <p:sp>
          <p:nvSpPr>
            <p:cNvPr id="14" name="Rectangle 13"/>
            <p:cNvSpPr/>
            <p:nvPr userDrawn="1"/>
          </p:nvSpPr>
          <p:spPr>
            <a:xfrm rot="5400000">
              <a:off x="6492240" y="5471160"/>
              <a:ext cx="45719" cy="2514599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 rot="5400000" flipV="1">
              <a:off x="3977642" y="5471160"/>
              <a:ext cx="45719" cy="2514602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02DE-5E9C-43A4-B445-81F39A7A0FAC}" type="datetime1">
              <a:rPr lang="en-US" smtClean="0"/>
              <a:t>4/8/2012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1252-69D1-438B-90FA-8FD7AED6740B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logo_red_on_whi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6019800"/>
            <a:ext cx="1629701" cy="659879"/>
          </a:xfrm>
          <a:prstGeom prst="rect">
            <a:avLst/>
          </a:prstGeom>
        </p:spPr>
      </p:pic>
      <p:pic>
        <p:nvPicPr>
          <p:cNvPr id="6" name="Picture 2" descr="http://spacegrant.arizona.edu/images/AZSGC_logos/print/azsgc_logo_transparent_l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410200"/>
            <a:ext cx="952643" cy="1271778"/>
          </a:xfrm>
          <a:prstGeom prst="rect">
            <a:avLst/>
          </a:prstGeom>
          <a:noFill/>
        </p:spPr>
      </p:pic>
      <p:grpSp>
        <p:nvGrpSpPr>
          <p:cNvPr id="7" name="Group 6"/>
          <p:cNvGrpSpPr/>
          <p:nvPr/>
        </p:nvGrpSpPr>
        <p:grpSpPr>
          <a:xfrm>
            <a:off x="152400" y="4267200"/>
            <a:ext cx="3810000" cy="2514600"/>
            <a:chOff x="152400" y="4267200"/>
            <a:chExt cx="3810000" cy="2514600"/>
          </a:xfrm>
        </p:grpSpPr>
        <p:sp>
          <p:nvSpPr>
            <p:cNvPr id="8" name="Rectangle 7"/>
            <p:cNvSpPr/>
            <p:nvPr userDrawn="1"/>
          </p:nvSpPr>
          <p:spPr>
            <a:xfrm>
              <a:off x="152400" y="4267200"/>
              <a:ext cx="45719" cy="2514600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 rot="5400000">
              <a:off x="2034540" y="4853940"/>
              <a:ext cx="45719" cy="3810000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168CC-31F9-4DA3-8B8D-771CE69A4CD3}" type="datetime1">
              <a:rPr lang="en-US" smtClean="0"/>
              <a:t>4/8/2012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1252-69D1-438B-90FA-8FD7AED6740B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ogo_red_on_whi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6019800"/>
            <a:ext cx="1629701" cy="659879"/>
          </a:xfrm>
          <a:prstGeom prst="rect">
            <a:avLst/>
          </a:prstGeom>
        </p:spPr>
      </p:pic>
      <p:pic>
        <p:nvPicPr>
          <p:cNvPr id="9" name="Picture 2" descr="http://spacegrant.arizona.edu/images/AZSGC_logos/print/azsgc_logo_transparent_l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410200"/>
            <a:ext cx="952643" cy="127177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9E82-3C3E-4B5A-B860-9E3C0571EFC0}" type="datetime1">
              <a:rPr lang="en-US" smtClean="0"/>
              <a:t>4/8/2012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1252-69D1-438B-90FA-8FD7AED6740B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ogo_red_on_whi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6019800"/>
            <a:ext cx="1629701" cy="659879"/>
          </a:xfrm>
          <a:prstGeom prst="rect">
            <a:avLst/>
          </a:prstGeom>
        </p:spPr>
      </p:pic>
      <p:pic>
        <p:nvPicPr>
          <p:cNvPr id="9" name="Picture 2" descr="http://spacegrant.arizona.edu/images/AZSGC_logos/print/azsgc_logo_transparent_l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410200"/>
            <a:ext cx="952643" cy="127177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30039-7961-4EAE-BCC4-8C2E4BE8ACDE}" type="datetime1">
              <a:rPr lang="en-US" smtClean="0"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41252-69D1-438B-90FA-8FD7AED6740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Optimizing Attitude Determination for Sun Devil Satellite –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124200"/>
            <a:ext cx="6400800" cy="1219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Michelle Smith</a:t>
            </a:r>
          </a:p>
          <a:p>
            <a:r>
              <a:rPr lang="en-US" sz="2800" dirty="0" smtClean="0"/>
              <a:t>Attitude Control Subsystem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7339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382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Expected Results of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85157"/>
            <a:ext cx="8001000" cy="50292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Implementation still in progress…</a:t>
            </a:r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dirty="0" smtClean="0"/>
              <a:t>Qualitative Results</a:t>
            </a:r>
          </a:p>
          <a:p>
            <a:pPr lvl="1"/>
            <a:r>
              <a:rPr lang="en-US" sz="2600" dirty="0" smtClean="0"/>
              <a:t>By introducing  the Kalman Filter into Sun Devil Satellite-1’s control system, attitude determination is expected to be optimized</a:t>
            </a:r>
          </a:p>
          <a:p>
            <a:pPr lvl="2"/>
            <a:r>
              <a:rPr lang="en-US" sz="2300" dirty="0" smtClean="0"/>
              <a:t>Increased accuracy with minimal additional computational burden</a:t>
            </a:r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dirty="0" smtClean="0"/>
              <a:t>Quantitative Results</a:t>
            </a:r>
            <a:endParaRPr lang="en-US" dirty="0"/>
          </a:p>
          <a:p>
            <a:pPr marL="400050" lvl="1" indent="0">
              <a:buNone/>
            </a:pPr>
            <a:r>
              <a:rPr lang="en-US" sz="2300" dirty="0" smtClean="0"/>
              <a:t>How will it be tested?</a:t>
            </a:r>
            <a:endParaRPr lang="en-US" sz="2300" dirty="0" smtClean="0"/>
          </a:p>
          <a:p>
            <a:pPr marL="857250" lvl="1" indent="-457200">
              <a:buFont typeface="+mj-lt"/>
              <a:buAutoNum type="arabicPeriod"/>
            </a:pPr>
            <a:r>
              <a:rPr lang="en-US" sz="2600" dirty="0" smtClean="0"/>
              <a:t>Simulation</a:t>
            </a:r>
          </a:p>
          <a:p>
            <a:pPr lvl="2"/>
            <a:r>
              <a:rPr lang="en-US" sz="2300" dirty="0" smtClean="0"/>
              <a:t>Reference attitude matrix (true attitude)</a:t>
            </a:r>
          </a:p>
          <a:p>
            <a:pPr lvl="2"/>
            <a:r>
              <a:rPr lang="en-US" sz="2300" dirty="0" smtClean="0"/>
              <a:t>Introduce Gaussian noise</a:t>
            </a:r>
          </a:p>
          <a:p>
            <a:pPr lvl="2"/>
            <a:r>
              <a:rPr lang="en-US" sz="2300" dirty="0" smtClean="0"/>
              <a:t>Compare outputs from attitude simulation </a:t>
            </a:r>
          </a:p>
          <a:p>
            <a:pPr lvl="3"/>
            <a:r>
              <a:rPr lang="en-US" sz="2100" dirty="0" smtClean="0"/>
              <a:t>without Kalman Filter </a:t>
            </a:r>
          </a:p>
          <a:p>
            <a:pPr lvl="3"/>
            <a:r>
              <a:rPr lang="en-US" sz="2100" dirty="0" smtClean="0"/>
              <a:t>with Kalman Filter </a:t>
            </a:r>
          </a:p>
          <a:p>
            <a:pPr lvl="3"/>
            <a:r>
              <a:rPr lang="en-US" sz="2100" dirty="0" smtClean="0"/>
              <a:t>actual/reference attitude </a:t>
            </a:r>
            <a:endParaRPr lang="en-US" sz="2600" dirty="0" smtClean="0"/>
          </a:p>
          <a:p>
            <a:pPr marL="857250" lvl="1" indent="-457200">
              <a:buFont typeface="+mj-lt"/>
              <a:buAutoNum type="arabicPeriod"/>
            </a:pPr>
            <a:r>
              <a:rPr lang="en-US" sz="2600" dirty="0" smtClean="0"/>
              <a:t>Ensure  quaternion normalization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4020" y="3207782"/>
            <a:ext cx="3944779" cy="2958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1252-69D1-438B-90FA-8FD7AED6740B}" type="slidenum">
              <a:rPr lang="en-US" smtClean="0"/>
              <a:t>10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783132" y="5981700"/>
            <a:ext cx="33536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Quaternion Normalization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79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or Comments?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57400" y="1600200"/>
            <a:ext cx="551108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400" dirty="0" smtClean="0"/>
              <a:t>Name:		Michelle Smith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400" dirty="0" smtClean="0"/>
              <a:t>Website: 	http://sdsl.club.asu.edu/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Email:		sdsl@asu.edu 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/>
              <a:t>	</a:t>
            </a:r>
            <a:r>
              <a:rPr lang="en-US" sz="2400" dirty="0" smtClean="0"/>
              <a:t>or	msmith28@asu.edu</a:t>
            </a:r>
            <a:endParaRPr lang="en-US" sz="24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1252-69D1-438B-90FA-8FD7AED6740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29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676400"/>
            <a:ext cx="69342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Attitude Control System</a:t>
            </a:r>
          </a:p>
          <a:p>
            <a:pPr marL="457200" lvl="1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dirty="0"/>
              <a:t>Quaternion Parameterization</a:t>
            </a:r>
          </a:p>
          <a:p>
            <a:pPr marL="457200" lvl="1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dirty="0"/>
              <a:t>Kalman Filter Application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dirty="0"/>
              <a:t>Results of Implementation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1252-69D1-438B-90FA-8FD7AED6740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51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1" y="1600200"/>
            <a:ext cx="5029200" cy="2927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Attitude Control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Essentially comprised of…</a:t>
            </a:r>
          </a:p>
          <a:p>
            <a:pPr marL="971550" lvl="1" indent="-571500">
              <a:buFont typeface="Wingdings" pitchFamily="2" charset="2"/>
              <a:buChar char="§"/>
            </a:pPr>
            <a:r>
              <a:rPr lang="en-US" dirty="0"/>
              <a:t>Sensors— </a:t>
            </a:r>
          </a:p>
          <a:p>
            <a:pPr marL="1554480" lvl="4" indent="0"/>
            <a:r>
              <a:rPr lang="en-US" sz="1800" dirty="0" smtClean="0"/>
              <a:t>	</a:t>
            </a:r>
            <a:r>
              <a:rPr lang="en-US" sz="1800" dirty="0" smtClean="0"/>
              <a:t>magnetometer</a:t>
            </a:r>
          </a:p>
          <a:p>
            <a:pPr marL="1554480" lvl="4" indent="0"/>
            <a:r>
              <a:rPr lang="en-US" sz="1800" dirty="0" smtClean="0"/>
              <a:t>	fine sun sensor</a:t>
            </a:r>
          </a:p>
          <a:p>
            <a:pPr marL="1554480" lvl="4" indent="0"/>
            <a:r>
              <a:rPr lang="en-US" sz="1800" dirty="0"/>
              <a:t>	</a:t>
            </a:r>
            <a:r>
              <a:rPr lang="en-US" sz="1800" dirty="0" smtClean="0"/>
              <a:t>course sun sensors (photodiodes)</a:t>
            </a:r>
          </a:p>
          <a:p>
            <a:pPr marL="1554480" lvl="4" indent="0"/>
            <a:r>
              <a:rPr lang="en-US" sz="1800" dirty="0" smtClean="0"/>
              <a:t>   inertial measuring unit</a:t>
            </a:r>
          </a:p>
          <a:p>
            <a:pPr marL="971550" lvl="1" indent="-571500">
              <a:buFont typeface="Wingdings" pitchFamily="2" charset="2"/>
              <a:buChar char="§"/>
            </a:pPr>
            <a:r>
              <a:rPr lang="en-US" dirty="0"/>
              <a:t>Actuators— </a:t>
            </a:r>
          </a:p>
          <a:p>
            <a:pPr marL="1554480" lvl="4" indent="0"/>
            <a:r>
              <a:rPr lang="en-US" sz="1800" dirty="0"/>
              <a:t>	reaction wheels</a:t>
            </a:r>
          </a:p>
          <a:p>
            <a:pPr marL="1554480" lvl="4" indent="0"/>
            <a:r>
              <a:rPr lang="en-US" sz="1800" dirty="0"/>
              <a:t>	</a:t>
            </a:r>
            <a:r>
              <a:rPr lang="en-US" sz="1800" dirty="0" smtClean="0"/>
              <a:t>magnetorquers </a:t>
            </a:r>
            <a:endParaRPr lang="en-US" sz="2100" dirty="0" smtClean="0"/>
          </a:p>
          <a:p>
            <a:pPr marL="971550" lvl="1" indent="-571500">
              <a:buFont typeface="Wingdings" pitchFamily="2" charset="2"/>
              <a:buChar char="§"/>
            </a:pPr>
            <a:r>
              <a:rPr lang="en-US" dirty="0" smtClean="0"/>
              <a:t>Associated Errors and Inaccuracies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1252-69D1-438B-90FA-8FD7AED6740B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77001" y="4018050"/>
            <a:ext cx="2666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Simplified Attitude Control System Model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6176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229600" cy="1057141"/>
          </a:xfrm>
        </p:spPr>
        <p:txBody>
          <a:bodyPr/>
          <a:lstStyle/>
          <a:p>
            <a:r>
              <a:rPr lang="en-US" dirty="0" smtClean="0"/>
              <a:t>Parameterization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66057" y="838200"/>
                <a:ext cx="8610600" cy="5257800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en-US" b="1" dirty="0" smtClean="0"/>
                  <a:t>Quaternion:</a:t>
                </a:r>
              </a:p>
              <a:p>
                <a:pPr marL="457200" lvl="1" indent="0">
                  <a:buNone/>
                </a:pPr>
                <a:r>
                  <a:rPr lang="en-US" sz="2600" dirty="0" smtClean="0"/>
                  <a:t>A four </a:t>
                </a:r>
                <a:r>
                  <a:rPr lang="en-US" sz="2600" dirty="0"/>
                  <a:t>dimensional vector used to describe three dimensions, defined </a:t>
                </a:r>
                <a:r>
                  <a:rPr lang="en-US" sz="2600" dirty="0" smtClean="0"/>
                  <a:t>as</a:t>
                </a:r>
              </a:p>
              <a:p>
                <a:pPr marL="457200" lvl="1" indent="0">
                  <a:buNone/>
                </a:pPr>
                <a:r>
                  <a:rPr lang="en-US" sz="2400" b="1" dirty="0" smtClean="0"/>
                  <a:t>		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𝒒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≡</m:t>
                    </m:r>
                    <m:d>
                      <m:dPr>
                        <m:begChr m:val="["/>
                        <m:endChr m:val="]"/>
                        <m:ctrlPr>
                          <a:rPr lang="en-US" sz="2400" b="1" i="1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400" b="1" i="1" smtClean="0">
                                <a:latin typeface="Cambria Math"/>
                                <a:ea typeface="Cambria Math"/>
                              </a:rPr>
                            </m:ctrlPr>
                          </m:eqArrPr>
                          <m:e>
                            <m:r>
                              <a:rPr lang="en-US" sz="2400" b="1" i="1" smtClean="0">
                                <a:latin typeface="Cambria Math"/>
                                <a:ea typeface="Cambria Math"/>
                              </a:rPr>
                              <m:t>𝝆</m:t>
                            </m:r>
                          </m:e>
                          <m:e>
                            <m:sSub>
                              <m:sSubPr>
                                <m:ctrlPr>
                                  <a:rPr lang="en-US" sz="2400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smtClean="0">
                                    <a:latin typeface="Cambria Math"/>
                                    <a:ea typeface="Cambria Math"/>
                                  </a:rPr>
                                  <m:t>𝒒</m:t>
                                </m:r>
                              </m:e>
                              <m:sub>
                                <m:r>
                                  <a:rPr lang="en-US" sz="2400" b="1" i="1" smtClean="0">
                                    <a:latin typeface="Cambria Math"/>
                                    <a:ea typeface="Cambria Math"/>
                                  </a:rPr>
                                  <m:t>𝟒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r>
                  <a:rPr lang="en-US" sz="2400" b="1" i="1" dirty="0" smtClean="0"/>
                  <a:t>     </a:t>
                </a:r>
                <a:r>
                  <a:rPr lang="en-US" sz="2400" dirty="0" smtClean="0"/>
                  <a:t>with</a:t>
                </a:r>
                <a:r>
                  <a:rPr lang="en-US" sz="2400" b="1" dirty="0" smtClean="0"/>
                  <a:t>     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𝝆</m:t>
                    </m:r>
                    <m:r>
                      <a:rPr lang="en-US" sz="2400" b="1" i="1">
                        <a:latin typeface="Cambria Math"/>
                        <a:ea typeface="Cambria Math"/>
                      </a:rPr>
                      <m:t>≡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 </m:t>
                    </m:r>
                    <m:sSup>
                      <m:sSupPr>
                        <m:ctrlPr>
                          <a:rPr lang="en-US" sz="2400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400" b="1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smtClean="0">
                                    <a:latin typeface="Cambria Math"/>
                                    <a:ea typeface="Cambria Math"/>
                                  </a:rPr>
                                  <m:t>𝒒</m:t>
                                </m:r>
                              </m:e>
                              <m:sub>
                                <m:r>
                                  <a:rPr lang="en-US" sz="2400" b="1" i="1" smtClean="0"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2400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smtClean="0">
                                    <a:latin typeface="Cambria Math"/>
                                    <a:ea typeface="Cambria Math"/>
                                  </a:rPr>
                                  <m:t>  </m:t>
                                </m:r>
                                <m:r>
                                  <a:rPr lang="en-US" sz="2400" b="1" i="1" smtClean="0">
                                    <a:latin typeface="Cambria Math"/>
                                    <a:ea typeface="Cambria Math"/>
                                  </a:rPr>
                                  <m:t>𝒒</m:t>
                                </m:r>
                              </m:e>
                              <m:sub>
                                <m:r>
                                  <a:rPr lang="en-US" sz="2400" b="1" i="1" smtClean="0"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2400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smtClean="0">
                                    <a:latin typeface="Cambria Math"/>
                                    <a:ea typeface="Cambria Math"/>
                                  </a:rPr>
                                  <m:t>  </m:t>
                                </m:r>
                                <m:r>
                                  <a:rPr lang="en-US" sz="2400" b="1" i="1" smtClean="0">
                                    <a:latin typeface="Cambria Math"/>
                                    <a:ea typeface="Cambria Math"/>
                                  </a:rPr>
                                  <m:t>𝒒</m:t>
                                </m:r>
                              </m:e>
                              <m:sub>
                                <m:r>
                                  <a:rPr lang="en-US" sz="2400" b="1" i="1" smtClean="0">
                                    <a:latin typeface="Cambria Math"/>
                                    <a:ea typeface="Cambria Math"/>
                                  </a:rPr>
                                  <m:t>𝟑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𝑻</m:t>
                        </m:r>
                      </m:sup>
                    </m:sSup>
                    <m:r>
                      <a:rPr lang="en-US" sz="2400" b="1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endParaRPr lang="en-US" sz="2400" b="1" dirty="0" smtClean="0"/>
              </a:p>
              <a:p>
                <a:pPr marL="457200" lvl="1" indent="0">
                  <a:buNone/>
                </a:pPr>
                <a:r>
                  <a:rPr lang="en-US" sz="2000" dirty="0" smtClean="0"/>
                  <a:t>	</a:t>
                </a:r>
              </a:p>
              <a:p>
                <a:pPr marL="457200" lvl="1" indent="0">
                  <a:buNone/>
                </a:pPr>
                <a:r>
                  <a:rPr lang="en-US" sz="2000" dirty="0" smtClean="0"/>
                  <a:t> ***quaternion components cannot be linearly independent</a:t>
                </a:r>
                <a:endParaRPr lang="en-US" sz="2400" dirty="0" smtClean="0"/>
              </a:p>
              <a:p>
                <a:pPr marL="457200" lvl="1" indent="0">
                  <a:buNone/>
                </a:pPr>
                <a:endParaRPr lang="en-US" sz="900" dirty="0" smtClean="0"/>
              </a:p>
              <a:p>
                <a:pPr marL="457200" lvl="1" indent="0">
                  <a:buNone/>
                </a:pPr>
                <a:r>
                  <a:rPr lang="en-US" sz="2600" dirty="0" smtClean="0"/>
                  <a:t>Satisfy normalization constraint </a:t>
                </a:r>
                <a:r>
                  <a:rPr lang="en-US" sz="2600" dirty="0"/>
                  <a:t>:</a:t>
                </a:r>
                <a:r>
                  <a:rPr lang="en-US" sz="2400" dirty="0" smtClean="0"/>
                  <a:t>	</a:t>
                </a:r>
                <a:r>
                  <a:rPr lang="en-US" sz="2400" b="1" i="1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/>
                          </a:rPr>
                          <m:t>𝒒</m:t>
                        </m:r>
                      </m:e>
                      <m:sup>
                        <m:r>
                          <a:rPr lang="en-US" sz="2400" b="1" i="1" smtClean="0">
                            <a:latin typeface="Cambria Math"/>
                          </a:rPr>
                          <m:t>𝑻</m:t>
                        </m:r>
                      </m:sup>
                    </m:sSup>
                    <m:r>
                      <a:rPr lang="en-US" sz="2400" b="1" i="1" smtClean="0">
                        <a:latin typeface="Cambria Math"/>
                      </a:rPr>
                      <m:t>𝒒</m:t>
                    </m:r>
                    <m:r>
                      <a:rPr lang="en-US" sz="2400" b="1" i="1" smtClean="0">
                        <a:latin typeface="Cambria Math"/>
                      </a:rPr>
                      <m:t>=</m:t>
                    </m:r>
                    <m:r>
                      <a:rPr lang="en-US" sz="2400" b="1" i="1" smtClean="0">
                        <a:latin typeface="Cambria Math"/>
                      </a:rPr>
                      <m:t>𝟏</m:t>
                    </m:r>
                  </m:oMath>
                </a14:m>
                <a:endParaRPr lang="en-US" sz="2400" b="1" i="1" dirty="0" smtClean="0"/>
              </a:p>
              <a:p>
                <a:pPr marL="0" indent="0">
                  <a:buNone/>
                </a:pPr>
                <a:endParaRPr lang="en-US" sz="2800" dirty="0" smtClean="0"/>
              </a:p>
              <a:p>
                <a:pPr marL="0" indent="0">
                  <a:buNone/>
                </a:pPr>
                <a:r>
                  <a:rPr lang="en-US" i="1" u="sng" dirty="0" smtClean="0"/>
                  <a:t>Advantages</a:t>
                </a:r>
              </a:p>
              <a:p>
                <a:pPr lvl="1">
                  <a:buFont typeface="Wingdings" pitchFamily="2" charset="2"/>
                  <a:buChar char="§"/>
                </a:pPr>
                <a:r>
                  <a:rPr lang="en-US" sz="2600" dirty="0" smtClean="0"/>
                  <a:t>The attitude matrix is quadratic  in parameters, so no transcendental functions</a:t>
                </a:r>
              </a:p>
              <a:p>
                <a:pPr lvl="1">
                  <a:buFont typeface="Wingdings" pitchFamily="2" charset="2"/>
                  <a:buChar char="§"/>
                </a:pPr>
                <a:r>
                  <a:rPr lang="en-US" sz="2600" dirty="0" smtClean="0"/>
                  <a:t>For small angles, vector part   </a:t>
                </a:r>
                <a14:m>
                  <m:oMath xmlns:m="http://schemas.openxmlformats.org/officeDocument/2006/math">
                    <m:r>
                      <a:rPr lang="en-US" sz="2600" b="1" i="1" smtClean="0">
                        <a:latin typeface="Cambria Math"/>
                        <a:ea typeface="Cambria Math"/>
                      </a:rPr>
                      <m:t>𝝆</m:t>
                    </m:r>
                    <m:r>
                      <a:rPr lang="en-US" sz="2600" b="1" i="1">
                        <a:latin typeface="Cambria Math"/>
                        <a:ea typeface="Cambria Math"/>
                      </a:rPr>
                      <m:t>≈</m:t>
                    </m:r>
                    <m:f>
                      <m:fPr>
                        <m:ctrlPr>
                          <a:rPr lang="en-US" sz="2600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600" b="1" i="1" smtClean="0">
                            <a:latin typeface="Cambria Math"/>
                            <a:ea typeface="Cambria Math"/>
                          </a:rPr>
                          <m:t>𝜶</m:t>
                        </m:r>
                      </m:num>
                      <m:den>
                        <m:r>
                          <a:rPr lang="en-US" sz="2600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600" dirty="0" smtClean="0"/>
                  <a:t>   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1" i="0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600" b="1" i="0" smtClean="0">
                            <a:latin typeface="Cambria Math"/>
                            <a:ea typeface="Cambria Math"/>
                          </a:rPr>
                          <m:t>𝐪</m:t>
                        </m:r>
                      </m:e>
                      <m:sub>
                        <m:r>
                          <a:rPr lang="en-US" sz="2600" b="1" i="0" smtClean="0">
                            <a:latin typeface="Cambria Math"/>
                            <a:ea typeface="Cambria Math"/>
                          </a:rPr>
                          <m:t>𝟒</m:t>
                        </m:r>
                      </m:sub>
                    </m:sSub>
                    <m:r>
                      <a:rPr lang="en-US" sz="2600" b="1" i="1" smtClean="0">
                        <a:latin typeface="Cambria Math"/>
                        <a:ea typeface="Cambria Math"/>
                      </a:rPr>
                      <m:t>≈</m:t>
                    </m:r>
                    <m:r>
                      <a:rPr lang="en-US" sz="2600" b="1" i="1" smtClean="0">
                        <a:latin typeface="Cambria Math"/>
                        <a:ea typeface="Cambria Math"/>
                      </a:rPr>
                      <m:t>𝟏</m:t>
                    </m:r>
                  </m:oMath>
                </a14:m>
                <a:endParaRPr lang="en-US" sz="2600" b="1" dirty="0" smtClean="0"/>
              </a:p>
              <a:p>
                <a:pPr lvl="1">
                  <a:buFont typeface="Wingdings" pitchFamily="2" charset="2"/>
                  <a:buChar char="§"/>
                </a:pPr>
                <a:r>
                  <a:rPr lang="en-US" sz="2600" dirty="0" smtClean="0"/>
                  <a:t>Kinematics equation is linear and free of singularities</a:t>
                </a:r>
              </a:p>
              <a:p>
                <a:pPr lvl="1">
                  <a:buFont typeface="Wingdings" pitchFamily="2" charset="2"/>
                  <a:buChar char="§"/>
                </a:pPr>
                <a:r>
                  <a:rPr lang="en-US" sz="2600" dirty="0" smtClean="0"/>
                  <a:t>Rotations easily accomplished using quaternion multiplication </a:t>
                </a:r>
                <a:endParaRPr lang="en-US" sz="26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66057" y="838200"/>
                <a:ext cx="8610600" cy="5257800"/>
              </a:xfrm>
              <a:blipFill rotWithShape="1">
                <a:blip r:embed="rId2"/>
                <a:stretch>
                  <a:fillRect l="-1346" t="-2320" r="-6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1252-69D1-438B-90FA-8FD7AED6740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89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Kalman Filter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1"/>
            <a:ext cx="8001000" cy="4419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Kalman Filter:</a:t>
            </a:r>
            <a:r>
              <a:rPr lang="en-US" i="1" dirty="0" smtClean="0"/>
              <a:t>  </a:t>
            </a:r>
            <a:r>
              <a:rPr lang="en-US" sz="2800" i="1" dirty="0" smtClean="0"/>
              <a:t>recursive algorithm which 	produces an optimal estimation of a system state from noisy input data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Can be thought of as…</a:t>
            </a:r>
          </a:p>
          <a:p>
            <a:pPr marL="800100" lvl="2" indent="0">
              <a:buNone/>
            </a:pPr>
            <a:r>
              <a:rPr lang="en-US" sz="2800" i="1" dirty="0" smtClean="0"/>
              <a:t>		Collection of Subroutines</a:t>
            </a:r>
          </a:p>
          <a:p>
            <a:pPr marL="3086100" lvl="7" indent="0">
              <a:spcBef>
                <a:spcPts val="600"/>
              </a:spcBef>
              <a:buNone/>
            </a:pPr>
            <a:r>
              <a:rPr lang="en-US" sz="2400" dirty="0" smtClean="0"/>
              <a:t>	Initialize</a:t>
            </a:r>
          </a:p>
          <a:p>
            <a:pPr marL="3086100" lvl="7" indent="0">
              <a:spcBef>
                <a:spcPts val="60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Gain</a:t>
            </a:r>
          </a:p>
          <a:p>
            <a:pPr marL="3086100" lvl="7" indent="0">
              <a:spcBef>
                <a:spcPts val="60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Update</a:t>
            </a:r>
          </a:p>
          <a:p>
            <a:pPr marL="3086100" lvl="7" indent="0">
              <a:spcBef>
                <a:spcPts val="600"/>
              </a:spcBef>
              <a:buNone/>
            </a:pPr>
            <a:r>
              <a:rPr lang="en-US" sz="2400" dirty="0" smtClean="0"/>
              <a:t>	Propagation</a:t>
            </a:r>
          </a:p>
          <a:p>
            <a:pPr marL="0" indent="0">
              <a:spcBef>
                <a:spcPts val="600"/>
              </a:spcBef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1252-69D1-438B-90FA-8FD7AED6740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51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dirty="0" smtClean="0"/>
              <a:t>Kalman Filter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24000"/>
            <a:ext cx="8001000" cy="4724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600" dirty="0" smtClean="0"/>
              <a:t>ROUTINE</a:t>
            </a:r>
          </a:p>
          <a:p>
            <a:pPr marL="571500" indent="-571500">
              <a:buFont typeface="+mj-lt"/>
              <a:buAutoNum type="romanUcPeriod"/>
            </a:pPr>
            <a:endParaRPr lang="en-US" dirty="0"/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The filter is initialized with a known state and error covariance matrix [attitude errors]</a:t>
            </a:r>
          </a:p>
          <a:p>
            <a:pPr marL="571500" indent="-571500">
              <a:buFont typeface="+mj-lt"/>
              <a:buAutoNum type="romanUcPeriod"/>
            </a:pPr>
            <a:endParaRPr lang="en-US" dirty="0"/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Kalman gain computed using measurement error covariance and sensitivity matrix</a:t>
            </a:r>
          </a:p>
          <a:p>
            <a:pPr marL="571500" indent="-571500">
              <a:buFont typeface="+mj-lt"/>
              <a:buAutoNum type="romanUcPeriod"/>
            </a:pPr>
            <a:endParaRPr lang="en-US" dirty="0"/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Updates and the quaternion renormalized</a:t>
            </a:r>
          </a:p>
          <a:p>
            <a:pPr marL="571500" indent="-571500">
              <a:buFont typeface="+mj-lt"/>
              <a:buAutoNum type="romanUcPeriod"/>
            </a:pPr>
            <a:endParaRPr lang="en-US" dirty="0" smtClean="0"/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Estimates angular velocity used to propagate quaternion kinematics model and standard error covariance in the Kalman Filter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1252-69D1-438B-90FA-8FD7AED6740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4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Kalman Filter Application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524000"/>
                <a:ext cx="8229600" cy="45720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dirty="0" smtClean="0"/>
                  <a:t>Beginning with quaternion kinematics model, given by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en-US" sz="26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600" b="0" i="1" smtClean="0">
                              <a:latin typeface="Cambria Math"/>
                            </a:rPr>
                            <m:t>𝑞</m:t>
                          </m:r>
                        </m:e>
                      </m:acc>
                      <m:r>
                        <a:rPr lang="en-US" sz="2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6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l-GR" sz="2600" b="0" i="1" smtClean="0">
                          <a:latin typeface="Cambria Math"/>
                        </a:rPr>
                        <m:t>Ξ</m:t>
                      </m:r>
                      <m:d>
                        <m:dPr>
                          <m:ctrlPr>
                            <a:rPr lang="en-US" sz="26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600" b="0" i="1" smtClean="0">
                              <a:latin typeface="Cambria Math"/>
                            </a:rPr>
                            <m:t>𝑞</m:t>
                          </m:r>
                        </m:e>
                      </m:d>
                      <m:r>
                        <a:rPr lang="en-US" sz="2600" b="0" i="1" smtClean="0">
                          <a:latin typeface="Cambria Math"/>
                          <a:ea typeface="Cambria Math"/>
                        </a:rPr>
                        <m:t>𝜔</m:t>
                      </m:r>
                    </m:oMath>
                  </m:oMathPara>
                </a14:m>
                <a:endParaRPr lang="en-US" sz="2600" b="0" dirty="0" smtClean="0">
                  <a:ea typeface="Cambria Math"/>
                </a:endParaRPr>
              </a:p>
              <a:p>
                <a:pPr marL="0" indent="0">
                  <a:buNone/>
                </a:pPr>
                <a:endParaRPr lang="en-US" sz="2400" dirty="0" smtClean="0"/>
              </a:p>
              <a:p>
                <a:pPr marL="0" indent="0">
                  <a:buNone/>
                </a:pPr>
                <a:r>
                  <a:rPr lang="en-US" sz="2400" dirty="0" smtClean="0"/>
                  <a:t>Use(“Add”) equation directly in Kalman Filter</a:t>
                </a:r>
              </a:p>
              <a:p>
                <a:pPr lvl="3"/>
                <a:r>
                  <a:rPr lang="en-US" sz="2200" dirty="0" smtClean="0"/>
                  <a:t>Problem: destroys normalization constraint</a:t>
                </a:r>
              </a:p>
              <a:p>
                <a:pPr lvl="3"/>
                <a:r>
                  <a:rPr lang="en-US" sz="2200" dirty="0" smtClean="0"/>
                  <a:t>Solution: using multiplicative error quaternion in body frame</a:t>
                </a:r>
                <a:r>
                  <a:rPr lang="en-US" sz="2200" dirty="0" smtClean="0"/>
                  <a:t> </a:t>
                </a:r>
              </a:p>
              <a:p>
                <a:pPr lvl="3">
                  <a:buFont typeface="Wingdings" pitchFamily="2" charset="2"/>
                  <a:buChar char="§"/>
                </a:pPr>
                <a:r>
                  <a:rPr lang="en-US" dirty="0" smtClean="0"/>
                  <a:t>First order approximation assumes true quaternion is close to estimated </a:t>
                </a:r>
                <a:r>
                  <a:rPr lang="en-US" dirty="0" smtClean="0">
                    <a:sym typeface="Wingdings" pitchFamily="2" charset="2"/>
                  </a:rPr>
                  <a:t> reduces system by one state</a:t>
                </a:r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524000"/>
                <a:ext cx="8229600" cy="4572000"/>
              </a:xfrm>
              <a:blipFill rotWithShape="1">
                <a:blip r:embed="rId2"/>
                <a:stretch>
                  <a:fillRect l="-1481" t="-1200" r="-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1252-69D1-438B-90FA-8FD7AED6740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57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86"/>
            <a:ext cx="8229600" cy="1143000"/>
          </a:xfrm>
        </p:spPr>
        <p:txBody>
          <a:bodyPr/>
          <a:lstStyle/>
          <a:p>
            <a:r>
              <a:rPr lang="en-US" dirty="0" smtClean="0"/>
              <a:t>Kalman Filter Application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14400" y="914400"/>
                <a:ext cx="8229600" cy="5257800"/>
              </a:xfrm>
            </p:spPr>
            <p:txBody>
              <a:bodyPr>
                <a:normAutofit/>
              </a:bodyPr>
              <a:lstStyle/>
              <a:p>
                <a:pPr marL="0" indent="0">
                  <a:spcBef>
                    <a:spcPts val="600"/>
                  </a:spcBef>
                  <a:buNone/>
                </a:pPr>
                <a:r>
                  <a:rPr lang="en-US" sz="2400" dirty="0" smtClean="0"/>
                  <a:t>Next sensitivity matrix must be determined from discrete time attitude observations</a:t>
                </a:r>
              </a:p>
              <a:p>
                <a:pPr lvl="3"/>
                <a:r>
                  <a:rPr lang="en-US" dirty="0" smtClean="0"/>
                  <a:t>vector measurements from n sensors concatenated</a:t>
                </a:r>
              </a:p>
              <a:p>
                <a:pPr marL="0" lvl="1" indent="0">
                  <a:spcBef>
                    <a:spcPts val="0"/>
                  </a:spcBef>
                  <a:buNone/>
                </a:pPr>
                <a:endParaRPr lang="en-US" sz="2200" dirty="0" smtClean="0"/>
              </a:p>
              <a:p>
                <a:pPr marL="0" lvl="1" indent="0">
                  <a:spcBef>
                    <a:spcPts val="0"/>
                  </a:spcBef>
                  <a:buNone/>
                </a:pPr>
                <a:r>
                  <a:rPr lang="en-US" sz="2200" dirty="0" smtClean="0"/>
                  <a:t>Each (estimation) sensor vector is given by:</a:t>
                </a:r>
                <a:r>
                  <a:rPr lang="en-US" sz="2000" i="1" dirty="0" smtClean="0">
                    <a:latin typeface="Cambria Math"/>
                    <a:ea typeface="Cambria Math"/>
                  </a:rPr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sSupPr>
                      <m:e>
                        <m:acc>
                          <m:accPr>
                            <m:chr m:val="̂"/>
                            <m:ctrlPr>
                              <a:rPr lang="en-US" sz="20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𝑏</m:t>
                            </m:r>
                          </m:e>
                        </m:acc>
                      </m:e>
                      <m:sup>
                        <m:r>
                          <a:rPr lang="en-US" sz="2000" b="0" i="0" smtClean="0">
                            <a:latin typeface="Cambria Math"/>
                          </a:rPr>
                          <m:t>−</m:t>
                        </m:r>
                      </m:sup>
                    </m:sSup>
                    <m:r>
                      <a:rPr lang="en-US" sz="2000" b="0" i="0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</a:rPr>
                      <m:t>A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acc>
                              <m:accPr>
                                <m:chr m:val="̂"/>
                                <m:ctrlPr>
                                  <a:rPr lang="en-US" sz="20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0" i="1" smtClean="0">
                                    <a:latin typeface="Cambria Math"/>
                                    <a:ea typeface="Cambria Math"/>
                                  </a:rPr>
                                  <m:t>𝑞</m:t>
                                </m:r>
                              </m:e>
                            </m:acc>
                          </m:e>
                          <m:sup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</m:sup>
                        </m:sSup>
                      </m:e>
                    </m:d>
                    <m:r>
                      <m:rPr>
                        <m:nor/>
                      </m:rPr>
                      <a:rPr lang="en-US" sz="2000" dirty="0" smtClean="0"/>
                      <m:t>r</m:t>
                    </m:r>
                  </m:oMath>
                </a14:m>
                <a:endParaRPr lang="en-US" sz="2000" i="1" dirty="0" smtClean="0">
                  <a:latin typeface="Cambria Math"/>
                  <a:ea typeface="Cambria Math"/>
                </a:endParaRPr>
              </a:p>
              <a:p>
                <a:pPr marL="0" lvl="1" indent="0">
                  <a:spcBef>
                    <a:spcPts val="0"/>
                  </a:spcBef>
                  <a:buNone/>
                </a:pPr>
                <a:endParaRPr lang="en-US" sz="2000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US" sz="2000" i="1" dirty="0" smtClean="0">
                    <a:latin typeface="Cambria Math"/>
                    <a:ea typeface="Cambria Math"/>
                  </a:rPr>
                  <a:t>Substituting  </a:t>
                </a:r>
                <a:r>
                  <a:rPr lang="en-US" sz="2000" dirty="0" smtClean="0">
                    <a:latin typeface="Cambria Math"/>
                    <a:ea typeface="Cambria Math"/>
                  </a:rPr>
                  <a:t>into the approximation of error attitude matrix  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ea typeface="Cambria Math"/>
                  </a:rPr>
                  <a:t> 	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𝑏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𝐴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sz="24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ea typeface="Cambria Math"/>
                                      </a:rPr>
                                      <m:t>𝑞</m:t>
                                    </m:r>
                                  </m:e>
                                </m:acc>
                              </m:e>
                              <m:sup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</m:sup>
                            </m:sSup>
                          </m:e>
                        </m:d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𝑟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×</m:t>
                        </m:r>
                      </m:e>
                    </m:d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𝛿𝛼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400" dirty="0" smtClean="0"/>
                  <a:t>      </a:t>
                </a:r>
                <a:r>
                  <a:rPr lang="en-US" sz="2000" dirty="0" smtClean="0"/>
                  <a:t>where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𝛿𝛼</m:t>
                    </m:r>
                  </m:oMath>
                </a14:m>
                <a:r>
                  <a:rPr lang="en-US" sz="2000" dirty="0" smtClean="0"/>
                  <a:t> is small angle approx.</a:t>
                </a:r>
              </a:p>
              <a:p>
                <a:pPr marL="0" indent="0">
                  <a:buNone/>
                </a:pPr>
                <a:r>
                  <a:rPr lang="en-US" sz="2400" dirty="0" smtClean="0"/>
                  <a:t>Yields...</a:t>
                </a:r>
                <a:endParaRPr lang="en-US" sz="24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sz="20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d>
                      <m:d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sz="2000" b="0" i="1" smtClean="0">
                                <a:latin typeface="Cambria Math"/>
                              </a:rPr>
                            </m:ctrlPr>
                          </m:sSubSupPr>
                          <m:e>
                            <m:acc>
                              <m:accPr>
                                <m:chr m:val="̂"/>
                                <m:ctrlPr>
                                  <a:rPr lang="en-US" sz="2000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0" i="1" smtClean="0">
                                <a:latin typeface="Cambria Math"/>
                              </a:rPr>
                              <m:t>𝑘</m:t>
                            </m:r>
                          </m:sub>
                          <m:sup>
                            <m:r>
                              <a:rPr lang="en-US" sz="2000" b="0" i="1" smtClean="0">
                                <a:latin typeface="Cambria Math"/>
                              </a:rPr>
                              <m:t>−</m:t>
                            </m:r>
                          </m:sup>
                        </m:sSubSup>
                      </m:e>
                    </m:d>
                    <m:r>
                      <a:rPr lang="en-US" sz="2000" b="0" i="1" smtClean="0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000" b="0" i="1" smtClean="0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000" b="0" i="1" smtClean="0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eqArr>
                                <m:eqArrPr>
                                  <m:ctrlPr>
                                    <a:rPr lang="en-US" sz="20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eqArr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0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0" i="1" smtClean="0">
                                          <a:latin typeface="Cambria Math"/>
                                          <a:ea typeface="Cambria Math"/>
                                        </a:rPr>
                                        <m:t>𝐴</m:t>
                                      </m:r>
                                      <m:d>
                                        <m:dPr>
                                          <m:ctrlPr>
                                            <a:rPr lang="en-US" sz="20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lang="en-US" sz="2000" b="0" i="1" smtClean="0">
                                                  <a:latin typeface="Cambria Math"/>
                                                  <a:ea typeface="Cambria Math"/>
                                                </a:rPr>
                                              </m:ctrlPr>
                                            </m:sSupPr>
                                            <m:e>
                                              <m:acc>
                                                <m:accPr>
                                                  <m:chr m:val="̂"/>
                                                  <m:ctrlPr>
                                                    <a:rPr lang="en-US" sz="2000" b="0" i="1" smtClean="0">
                                                      <a:latin typeface="Cambria Math"/>
                                                      <a:ea typeface="Cambria Math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r>
                                                    <a:rPr lang="en-US" sz="2000" b="0" i="1" smtClean="0">
                                                      <a:latin typeface="Cambria Math"/>
                                                      <a:ea typeface="Cambria Math"/>
                                                    </a:rPr>
                                                    <m:t>𝑞</m:t>
                                                  </m:r>
                                                </m:e>
                                              </m:acc>
                                            </m:e>
                                            <m:sup>
                                              <m:r>
                                                <a:rPr lang="en-US" sz="2000" b="0" i="1" smtClean="0">
                                                  <a:latin typeface="Cambria Math"/>
                                                  <a:ea typeface="Cambria Math"/>
                                                </a:rPr>
                                                <m:t>−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  <m:sSub>
                                        <m:sSubPr>
                                          <m:ctrlPr>
                                            <a:rPr lang="en-US" sz="20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000" b="0" i="1" smtClean="0">
                                          <a:latin typeface="Cambria Math"/>
                                          <a:ea typeface="Cambria Math"/>
                                        </a:rPr>
                                        <m:t>×</m:t>
                                      </m:r>
                                    </m:e>
                                  </m:d>
                                  <m:r>
                                    <a:rPr lang="en-US" sz="2000" b="0" i="1" smtClean="0">
                                      <a:latin typeface="Cambria Math"/>
                                      <a:ea typeface="Cambria Math"/>
                                    </a:rPr>
                                    <m:t>  </m:t>
                                  </m:r>
                                  <m:sSub>
                                    <m:sSubPr>
                                      <m:ctrlPr>
                                        <a:rPr lang="en-US" sz="20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0" i="1" smtClean="0">
                                          <a:latin typeface="Cambria Math"/>
                                          <a:ea typeface="Cambria Math"/>
                                        </a:rPr>
                                        <m:t>0</m:t>
                                      </m:r>
                                    </m:e>
                                    <m:sub>
                                      <m:r>
                                        <a:rPr lang="en-US" sz="2000" b="0" i="1" smtClean="0">
                                          <a:latin typeface="Cambria Math"/>
                                          <a:ea typeface="Cambria Math"/>
                                        </a:rPr>
                                        <m:t>3</m:t>
                                      </m:r>
                                      <m:r>
                                        <a:rPr lang="en-US" sz="2000" b="0" i="1" smtClean="0">
                                          <a:latin typeface="Cambria Math"/>
                                          <a:ea typeface="Cambria Math"/>
                                        </a:rPr>
                                        <m:t>𝑥</m:t>
                                      </m:r>
                                      <m:r>
                                        <a:rPr lang="en-US" sz="2000" b="0" i="1" smtClean="0">
                                          <a:latin typeface="Cambria Math"/>
                                          <a:ea typeface="Cambria Math"/>
                                        </a:rPr>
                                        <m:t>3</m:t>
                                      </m:r>
                                    </m:sub>
                                  </m:sSub>
                                </m:e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0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0" i="1" smtClean="0">
                                          <a:latin typeface="Cambria Math"/>
                                          <a:ea typeface="Cambria Math"/>
                                        </a:rPr>
                                        <m:t>𝐴</m:t>
                                      </m:r>
                                      <m:d>
                                        <m:dPr>
                                          <m:ctrlPr>
                                            <a:rPr lang="en-US" sz="20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lang="en-US" sz="2000" b="0" i="1" smtClean="0">
                                                  <a:latin typeface="Cambria Math"/>
                                                  <a:ea typeface="Cambria Math"/>
                                                </a:rPr>
                                              </m:ctrlPr>
                                            </m:sSupPr>
                                            <m:e>
                                              <m:acc>
                                                <m:accPr>
                                                  <m:chr m:val="̂"/>
                                                  <m:ctrlPr>
                                                    <a:rPr lang="en-US" sz="2000" b="0" i="1" smtClean="0">
                                                      <a:latin typeface="Cambria Math"/>
                                                      <a:ea typeface="Cambria Math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r>
                                                    <a:rPr lang="en-US" sz="2000" b="0" i="1" smtClean="0">
                                                      <a:latin typeface="Cambria Math"/>
                                                      <a:ea typeface="Cambria Math"/>
                                                    </a:rPr>
                                                    <m:t>𝑞</m:t>
                                                  </m:r>
                                                </m:e>
                                              </m:acc>
                                            </m:e>
                                            <m:sup>
                                              <m:r>
                                                <a:rPr lang="en-US" sz="2000" b="0" i="1" smtClean="0">
                                                  <a:latin typeface="Cambria Math"/>
                                                  <a:ea typeface="Cambria Math"/>
                                                </a:rPr>
                                                <m:t>−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  <m:sSub>
                                        <m:sSubPr>
                                          <m:ctrlPr>
                                            <a:rPr lang="en-US" sz="20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r>
                                        <a:rPr lang="en-US" sz="2000" b="0" i="1" smtClean="0">
                                          <a:latin typeface="Cambria Math"/>
                                          <a:ea typeface="Cambria Math"/>
                                        </a:rPr>
                                        <m:t>×</m:t>
                                      </m:r>
                                    </m:e>
                                  </m:d>
                                  <m:r>
                                    <a:rPr lang="en-US" sz="2000" b="0" i="1" smtClean="0">
                                      <a:latin typeface="Cambria Math"/>
                                      <a:ea typeface="Cambria Math"/>
                                    </a:rPr>
                                    <m:t>  </m:t>
                                  </m:r>
                                  <m:sSub>
                                    <m:sSubPr>
                                      <m:ctrlPr>
                                        <a:rPr lang="en-US" sz="20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0" i="1" smtClean="0">
                                          <a:latin typeface="Cambria Math"/>
                                          <a:ea typeface="Cambria Math"/>
                                        </a:rPr>
                                        <m:t>0</m:t>
                                      </m:r>
                                    </m:e>
                                    <m:sub>
                                      <m:r>
                                        <a:rPr lang="en-US" sz="2000" b="0" i="1" smtClean="0">
                                          <a:latin typeface="Cambria Math"/>
                                          <a:ea typeface="Cambria Math"/>
                                        </a:rPr>
                                        <m:t>3</m:t>
                                      </m:r>
                                      <m:r>
                                        <a:rPr lang="en-US" sz="2000" b="0" i="1" smtClean="0">
                                          <a:latin typeface="Cambria Math"/>
                                          <a:ea typeface="Cambria Math"/>
                                        </a:rPr>
                                        <m:t>𝑥</m:t>
                                      </m:r>
                                      <m:r>
                                        <a:rPr lang="en-US" sz="2000" b="0" i="1" smtClean="0">
                                          <a:latin typeface="Cambria Math"/>
                                          <a:ea typeface="Cambria Math"/>
                                        </a:rPr>
                                        <m:t>3</m:t>
                                      </m:r>
                                    </m:sub>
                                  </m:sSub>
                                </m:e>
                              </m:eqAr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/>
                                      <a:ea typeface="Cambria Math"/>
                                    </a:rPr>
                                    <m:t>𝐴</m:t>
                                  </m:r>
                                  <m:d>
                                    <m:dPr>
                                      <m:ctrlPr>
                                        <a:rPr lang="en-US" sz="20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sz="20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sSupPr>
                                        <m:e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lang="en-US" sz="2000" b="0" i="1" smtClean="0">
                                                  <a:latin typeface="Cambria Math"/>
                                                  <a:ea typeface="Cambria Math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sz="2000" b="0" i="1" smtClean="0">
                                                  <a:latin typeface="Cambria Math"/>
                                                  <a:ea typeface="Cambria Math"/>
                                                </a:rPr>
                                                <m:t>𝑞</m:t>
                                              </m:r>
                                            </m:e>
                                          </m:acc>
                                        </m:e>
                                        <m:sup>
                                          <m:r>
                                            <a:rPr lang="en-US" sz="20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−</m:t>
                                          </m:r>
                                        </m:sup>
                                      </m:sSup>
                                    </m:e>
                                  </m:d>
                                  <m:sSub>
                                    <m:sSubPr>
                                      <m:ctrlPr>
                                        <a:rPr lang="en-US" sz="20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0" i="1" smtClean="0">
                                          <a:latin typeface="Cambria Math"/>
                                          <a:ea typeface="Cambria Math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b="0" i="1" smtClean="0">
                                          <a:latin typeface="Cambria Math"/>
                                          <a:ea typeface="Cambria Math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2000" b="0" i="1" smtClean="0">
                                      <a:latin typeface="Cambria Math"/>
                                      <a:ea typeface="Cambria Math"/>
                                    </a:rPr>
                                    <m:t>×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  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/>
                                      <a:ea typeface="Cambria Math"/>
                                    </a:rPr>
                                    <m:t>0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  <m:r>
                                    <a:rPr lang="en-US" sz="2000" b="0" i="1" smtClean="0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  <m:r>
                                    <a:rPr lang="en-US" sz="2000" b="0" i="1" smtClean="0"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b="0" dirty="0" smtClean="0"/>
                  <a:t>   sensitivity matrix for all measurement sets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14400" y="914400"/>
                <a:ext cx="8229600" cy="5257800"/>
              </a:xfrm>
              <a:blipFill rotWithShape="1">
                <a:blip r:embed="rId2"/>
                <a:stretch>
                  <a:fillRect l="-1111" t="-9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1252-69D1-438B-90FA-8FD7AED6740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5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Kalman Filter Application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052" y="1831743"/>
            <a:ext cx="5668166" cy="2838846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33400" y="1447800"/>
                <a:ext cx="8229600" cy="4495799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Finally  </a:t>
                </a:r>
                <a:r>
                  <a:rPr lang="en-US" sz="2200" dirty="0" smtClean="0">
                    <a:sym typeface="Wingdings" pitchFamily="2" charset="2"/>
                  </a:rPr>
                  <a:t></a:t>
                </a:r>
                <a:r>
                  <a:rPr lang="en-US" dirty="0" smtClean="0"/>
                  <a:t> </a:t>
                </a:r>
                <a:r>
                  <a:rPr lang="en-US" sz="2900" dirty="0" smtClean="0"/>
                  <a:t>the error-state and quaternion update</a:t>
                </a:r>
              </a:p>
              <a:p>
                <a:pPr marL="0" indent="0">
                  <a:buNone/>
                </a:pPr>
                <a:endParaRPr lang="en-US" sz="2900" dirty="0" smtClean="0"/>
              </a:p>
              <a:p>
                <a:pPr marL="0" indent="0">
                  <a:buNone/>
                </a:pPr>
                <a:r>
                  <a:rPr lang="en-US" sz="2900" dirty="0" smtClean="0"/>
                  <a:t>Error State </a:t>
                </a:r>
                <a:r>
                  <a:rPr lang="en-US" sz="2900" dirty="0" smtClean="0"/>
                  <a:t>Update:</a:t>
                </a:r>
                <a:endParaRPr lang="en-US" sz="2900" dirty="0" smtClean="0"/>
              </a:p>
              <a:p>
                <a:pPr marL="0" indent="0">
                  <a:buNone/>
                </a:pPr>
                <a:r>
                  <a:rPr lang="en-US" sz="2900" i="1" dirty="0">
                    <a:latin typeface="Cambria Math"/>
                    <a:ea typeface="Cambria Math"/>
                  </a:rPr>
                  <a:t>	</a:t>
                </a:r>
                <a14:m>
                  <m:oMath xmlns:m="http://schemas.openxmlformats.org/officeDocument/2006/math">
                    <m:r>
                      <a:rPr lang="en-US" sz="2900" i="1" smtClean="0">
                        <a:latin typeface="Cambria Math"/>
                        <a:ea typeface="Cambria Math"/>
                      </a:rPr>
                      <m:t>∆</m:t>
                    </m:r>
                    <m:sSubSup>
                      <m:sSubSupPr>
                        <m:ctrlPr>
                          <a:rPr lang="en-US" sz="2900" b="0" i="1" smtClean="0">
                            <a:latin typeface="Cambria Math"/>
                            <a:ea typeface="Cambria Math"/>
                          </a:rPr>
                        </m:ctrlPr>
                      </m:sSubSupPr>
                      <m:e>
                        <m:acc>
                          <m:accPr>
                            <m:chr m:val="̂"/>
                            <m:ctrlPr>
                              <a:rPr lang="en-US" sz="2900" i="1" smtClean="0">
                                <a:latin typeface="Cambria Math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9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2900" b="0" i="1" smtClean="0">
                            <a:latin typeface="Cambria Math"/>
                            <a:ea typeface="Cambria Math"/>
                          </a:rPr>
                          <m:t>𝑘</m:t>
                        </m:r>
                      </m:sub>
                      <m:sup>
                        <m:r>
                          <a:rPr lang="en-US" sz="2900" b="0" i="1" smtClean="0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bSup>
                    <m:r>
                      <a:rPr lang="en-US" sz="2900" b="0" i="1" smtClean="0">
                        <a:latin typeface="Cambria Math"/>
                        <a:ea typeface="Cambria Math"/>
                      </a:rPr>
                      <m:t>=</m:t>
                    </m:r>
                    <m:sSub>
                      <m:sSubPr>
                        <m:ctrlPr>
                          <a:rPr lang="en-US" sz="2900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900" b="0" i="1" smtClean="0">
                            <a:latin typeface="Cambria Math"/>
                            <a:ea typeface="Cambria Math"/>
                          </a:rPr>
                          <m:t>𝐾</m:t>
                        </m:r>
                      </m:e>
                      <m:sub>
                        <m:r>
                          <a:rPr lang="en-US" sz="2900" b="0" i="1" smtClean="0">
                            <a:latin typeface="Cambria Math"/>
                            <a:ea typeface="Cambria Math"/>
                          </a:rPr>
                          <m:t>𝑘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sz="29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900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̃"/>
                                <m:ctrlPr>
                                  <a:rPr lang="en-US" sz="29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900" b="0" i="1" smtClean="0">
                                    <a:latin typeface="Cambria Math"/>
                                    <a:ea typeface="Cambria Math"/>
                                  </a:rPr>
                                  <m:t>𝑦</m:t>
                                </m:r>
                              </m:e>
                            </m:acc>
                          </m:e>
                          <m:sub>
                            <m:r>
                              <a:rPr lang="en-US" sz="2900" b="0" i="1" smtClean="0">
                                <a:latin typeface="Cambria Math"/>
                                <a:ea typeface="Cambria Math"/>
                              </a:rPr>
                              <m:t>𝑘</m:t>
                            </m:r>
                          </m:sub>
                        </m:sSub>
                        <m:r>
                          <a:rPr lang="en-US" sz="2900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sz="2900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900" b="0" i="1" smtClean="0">
                                <a:latin typeface="Cambria Math"/>
                                <a:ea typeface="Cambria Math"/>
                              </a:rPr>
                              <m:t>h</m:t>
                            </m:r>
                          </m:e>
                          <m:sub>
                            <m:r>
                              <a:rPr lang="en-US" sz="2900" b="0" i="1" smtClean="0">
                                <a:latin typeface="Cambria Math"/>
                                <a:ea typeface="Cambria Math"/>
                              </a:rPr>
                              <m:t>𝑘</m:t>
                            </m:r>
                          </m:sub>
                        </m:sSub>
                        <m:d>
                          <m:dPr>
                            <m:ctrlPr>
                              <a:rPr lang="en-US" sz="29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sz="29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bSupPr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sz="29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900" b="0" i="1" smtClean="0"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900" b="0" i="1" smtClean="0">
                                    <a:latin typeface="Cambria Math"/>
                                    <a:ea typeface="Cambria Math"/>
                                  </a:rPr>
                                  <m:t>𝑘</m:t>
                                </m:r>
                              </m:sub>
                              <m:sup>
                                <m:r>
                                  <a:rPr lang="en-US" sz="2900" b="0" i="1" smtClean="0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</m:sup>
                            </m:sSubSup>
                          </m:e>
                        </m:d>
                      </m:e>
                    </m:d>
                  </m:oMath>
                </a14:m>
                <a:endParaRPr lang="en-US" sz="2900" b="0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US" sz="2400" b="0" dirty="0" smtClean="0"/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400" dirty="0" smtClean="0"/>
                  <a:t> measurement output</a:t>
                </a:r>
              </a:p>
              <a:p>
                <a:pPr marL="0" indent="0">
                  <a:buNone/>
                </a:pPr>
                <a:r>
                  <a:rPr lang="en-US" sz="2400" b="0" dirty="0">
                    <a:ea typeface="Cambria Math"/>
                  </a:rPr>
                  <a:t>	</a:t>
                </a:r>
                <a:r>
                  <a:rPr lang="en-US" sz="2400" b="0" dirty="0" smtClean="0">
                    <a:ea typeface="Cambria Math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h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𝑘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</m:ctrlPr>
                          </m:sSubSupPr>
                          <m:e>
                            <m:acc>
                              <m:accPr>
                                <m:chr m:val="̂"/>
                                <m:ctrlP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𝑘</m:t>
                            </m:r>
                          </m:sub>
                          <m:sup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</m:sup>
                        </m:sSubSup>
                      </m:e>
                    </m:d>
                  </m:oMath>
                </a14:m>
                <a:r>
                  <a:rPr lang="en-US" sz="2400" dirty="0" smtClean="0"/>
                  <a:t> estimate output</a:t>
                </a:r>
              </a:p>
              <a:p>
                <a:pPr marL="0" indent="0">
                  <a:buNone/>
                </a:pPr>
                <a:r>
                  <a:rPr lang="en-US" sz="2400" b="0" dirty="0"/>
                  <a:t>	</a:t>
                </a:r>
                <a:r>
                  <a:rPr lang="en-US" sz="2400" b="0" dirty="0" smtClean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𝐾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400" dirty="0" smtClean="0"/>
                  <a:t> Kalman gain</a:t>
                </a:r>
              </a:p>
              <a:p>
                <a:pPr marL="0" lvl="5" indent="0">
                  <a:spcBef>
                    <a:spcPts val="0"/>
                  </a:spcBef>
                  <a:buNone/>
                </a:pPr>
                <a:endParaRPr lang="en-US" sz="2900" dirty="0" smtClean="0"/>
              </a:p>
              <a:p>
                <a:pPr marL="0" lvl="5" indent="0">
                  <a:spcBef>
                    <a:spcPts val="0"/>
                  </a:spcBef>
                  <a:buNone/>
                </a:pPr>
                <a:r>
                  <a:rPr lang="en-US" sz="2900" dirty="0" smtClean="0"/>
                  <a:t>Quaternion </a:t>
                </a:r>
                <a:r>
                  <a:rPr lang="en-US" sz="2900" dirty="0" smtClean="0"/>
                  <a:t>Update:</a:t>
                </a:r>
                <a:endParaRPr lang="en-US" sz="2900" dirty="0" smtClean="0"/>
              </a:p>
              <a:p>
                <a:pPr marL="0" lvl="5" indent="0">
                  <a:spcBef>
                    <a:spcPts val="0"/>
                  </a:spcBef>
                  <a:buNone/>
                </a:pPr>
                <a:r>
                  <a:rPr lang="en-US" sz="2900" b="0" dirty="0" smtClean="0"/>
                  <a:t>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900" b="0" i="1" smtClean="0">
                            <a:latin typeface="Cambria Math"/>
                          </a:rPr>
                        </m:ctrlPr>
                      </m:sSubSupPr>
                      <m:e>
                        <m:acc>
                          <m:accPr>
                            <m:chr m:val="̂"/>
                            <m:ctrlPr>
                              <a:rPr lang="en-US" sz="29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900" b="0" i="1" smtClean="0">
                                <a:latin typeface="Cambria Math"/>
                              </a:rPr>
                              <m:t>𝑞</m:t>
                            </m:r>
                          </m:e>
                        </m:acc>
                      </m:e>
                      <m:sub>
                        <m:r>
                          <a:rPr lang="en-US" sz="2900" b="0" i="1" smtClean="0">
                            <a:latin typeface="Cambria Math"/>
                          </a:rPr>
                          <m:t>𝑘</m:t>
                        </m:r>
                      </m:sub>
                      <m:sup>
                        <m:r>
                          <a:rPr lang="en-US" sz="2900" b="0" i="1" smtClean="0">
                            <a:latin typeface="Cambria Math"/>
                          </a:rPr>
                          <m:t>+</m:t>
                        </m:r>
                      </m:sup>
                    </m:sSubSup>
                    <m:r>
                      <a:rPr lang="en-US" sz="2900" b="0" i="1" smtClean="0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en-US" sz="2900" b="0" i="1" smtClean="0">
                            <a:latin typeface="Cambria Math"/>
                          </a:rPr>
                        </m:ctrlPr>
                      </m:sSubSupPr>
                      <m:e>
                        <m:acc>
                          <m:accPr>
                            <m:chr m:val="̂"/>
                            <m:ctrlPr>
                              <a:rPr lang="en-US" sz="29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900" b="0" i="1" smtClean="0">
                                <a:latin typeface="Cambria Math"/>
                              </a:rPr>
                              <m:t>𝑞</m:t>
                            </m:r>
                          </m:e>
                        </m:acc>
                      </m:e>
                      <m:sub>
                        <m:r>
                          <a:rPr lang="en-US" sz="2900" b="0" i="1" smtClean="0">
                            <a:latin typeface="Cambria Math"/>
                          </a:rPr>
                          <m:t>𝑘</m:t>
                        </m:r>
                      </m:sub>
                      <m:sup>
                        <m:r>
                          <a:rPr lang="en-US" sz="2900" b="0" i="1" smtClean="0">
                            <a:latin typeface="Cambria Math"/>
                          </a:rPr>
                          <m:t>−</m:t>
                        </m:r>
                      </m:sup>
                    </m:sSubSup>
                  </m:oMath>
                </a14:m>
                <a:r>
                  <a:rPr lang="en-US" sz="2900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9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9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9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900" b="0" i="1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l-GR" sz="2900" b="0" i="1" smtClean="0">
                        <a:latin typeface="Cambria Math"/>
                      </a:rPr>
                      <m:t>Ξ</m:t>
                    </m:r>
                    <m:d>
                      <m:dPr>
                        <m:ctrlPr>
                          <a:rPr lang="en-US" sz="2900" b="0" i="1" smtClean="0">
                            <a:latin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sz="2900" b="0" i="1" smtClean="0">
                                <a:latin typeface="Cambria Math"/>
                              </a:rPr>
                            </m:ctrlPr>
                          </m:sSubSupPr>
                          <m:e>
                            <m:acc>
                              <m:accPr>
                                <m:chr m:val="̂"/>
                                <m:ctrlPr>
                                  <a:rPr lang="en-US" sz="2900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900" b="0" i="1" smtClean="0">
                                    <a:latin typeface="Cambria Math"/>
                                  </a:rPr>
                                  <m:t>𝑞</m:t>
                                </m:r>
                              </m:e>
                            </m:acc>
                          </m:e>
                          <m:sub>
                            <m:r>
                              <a:rPr lang="en-US" sz="2900" b="0" i="1" smtClean="0">
                                <a:latin typeface="Cambria Math"/>
                              </a:rPr>
                              <m:t>𝑘</m:t>
                            </m:r>
                          </m:sub>
                          <m:sup>
                            <m:r>
                              <a:rPr lang="en-US" sz="2900" b="0" i="1" smtClean="0">
                                <a:latin typeface="Cambria Math"/>
                              </a:rPr>
                              <m:t>−</m:t>
                            </m:r>
                          </m:sup>
                        </m:sSubSup>
                      </m:e>
                    </m:d>
                    <m:r>
                      <a:rPr lang="en-US" sz="2900" b="0" i="1" smtClean="0">
                        <a:latin typeface="Cambria Math"/>
                        <a:ea typeface="Cambria Math"/>
                      </a:rPr>
                      <m:t>𝛿</m:t>
                    </m:r>
                    <m:sSubSup>
                      <m:sSubSupPr>
                        <m:ctrlPr>
                          <a:rPr lang="en-US" sz="2900" b="0" i="1" smtClean="0">
                            <a:latin typeface="Cambria Math"/>
                            <a:ea typeface="Cambria Math"/>
                          </a:rPr>
                        </m:ctrlPr>
                      </m:sSubSupPr>
                      <m:e>
                        <m:acc>
                          <m:accPr>
                            <m:chr m:val="̂"/>
                            <m:ctrlPr>
                              <a:rPr lang="en-US" sz="2900" b="0" i="1" smtClean="0">
                                <a:latin typeface="Cambria Math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900" i="1">
                                <a:latin typeface="Cambria Math"/>
                                <a:ea typeface="Cambria Math"/>
                              </a:rPr>
                              <m:t>𝛼</m:t>
                            </m:r>
                          </m:e>
                        </m:acc>
                      </m:e>
                      <m:sub>
                        <m:r>
                          <a:rPr lang="en-US" sz="2900" b="0" i="1" smtClean="0">
                            <a:latin typeface="Cambria Math"/>
                          </a:rPr>
                          <m:t>𝑘</m:t>
                        </m:r>
                      </m:sub>
                      <m:sup>
                        <m:r>
                          <a:rPr lang="en-US" sz="2900" b="0" i="1" smtClean="0">
                            <a:latin typeface="Cambria Math"/>
                          </a:rPr>
                          <m:t>+</m:t>
                        </m:r>
                      </m:sup>
                    </m:sSubSup>
                  </m:oMath>
                </a14:m>
                <a:endParaRPr lang="en-US" sz="2900" dirty="0" smtClean="0"/>
              </a:p>
              <a:p>
                <a:pPr marL="0" lvl="5" indent="0">
                  <a:spcBef>
                    <a:spcPts val="0"/>
                  </a:spcBef>
                  <a:buNone/>
                </a:pPr>
                <a:endParaRPr lang="en-US" sz="2900" dirty="0" smtClean="0"/>
              </a:p>
              <a:p>
                <a:pPr marL="0" lvl="5" indent="0">
                  <a:spcBef>
                    <a:spcPts val="0"/>
                  </a:spcBef>
                  <a:buNone/>
                </a:pPr>
                <a:r>
                  <a:rPr lang="en-US" sz="2200" dirty="0" smtClean="0"/>
                  <a:t>	***renormalization should be performed to insure unity</a:t>
                </a:r>
              </a:p>
              <a:p>
                <a:pPr marL="0" indent="0">
                  <a:buNone/>
                </a:pPr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3400" y="1447800"/>
                <a:ext cx="8229600" cy="4495799"/>
              </a:xfrm>
              <a:blipFill rotWithShape="1">
                <a:blip r:embed="rId3"/>
                <a:stretch>
                  <a:fillRect l="-1778" t="-3528" b="-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5573324" y="3104929"/>
                <a:ext cx="6954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SupPr>
                        <m:e>
                          <m:acc>
                            <m:accPr>
                              <m:chr m:val="̂"/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−1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324" y="3104929"/>
                <a:ext cx="695447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6335819" y="3104929"/>
                <a:ext cx="695447" cy="3728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SupPr>
                        <m:e>
                          <m:acc>
                            <m:accPr>
                              <m:chr m:val="̂"/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−1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+ 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5819" y="3104929"/>
                <a:ext cx="695447" cy="372859"/>
              </a:xfrm>
              <a:prstGeom prst="rect">
                <a:avLst/>
              </a:prstGeom>
              <a:blipFill rotWithShape="1">
                <a:blip r:embed="rId5"/>
                <a:stretch>
                  <a:fillRect t="-4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7219135" y="3066500"/>
                <a:ext cx="50501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SupPr>
                        <m:e>
                          <m:acc>
                            <m:accPr>
                              <m:chr m:val="̂"/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𝑘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9135" y="3066500"/>
                <a:ext cx="505010" cy="369332"/>
              </a:xfrm>
              <a:prstGeom prst="rect">
                <a:avLst/>
              </a:prstGeom>
              <a:blipFill rotWithShape="1">
                <a:blip r:embed="rId6"/>
                <a:stretch>
                  <a:fillRect t="-6557" r="-120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7924800" y="3066500"/>
                <a:ext cx="541880" cy="3728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SupPr>
                        <m:e>
                          <m:acc>
                            <m:accPr>
                              <m:chr m:val="̂"/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𝑘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+ 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4800" y="3066500"/>
                <a:ext cx="541880" cy="372859"/>
              </a:xfrm>
              <a:prstGeom prst="rect">
                <a:avLst/>
              </a:prstGeom>
              <a:blipFill rotWithShape="1">
                <a:blip r:embed="rId7"/>
                <a:stretch>
                  <a:fillRect t="-4918" r="-10112"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5967140" y="3886200"/>
                <a:ext cx="6622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7140" y="3886200"/>
                <a:ext cx="662233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/>
              <p:cNvSpPr/>
              <p:nvPr/>
            </p:nvSpPr>
            <p:spPr>
              <a:xfrm>
                <a:off x="7620000" y="3886200"/>
                <a:ext cx="44262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886200"/>
                <a:ext cx="442621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1252-69D1-438B-90FA-8FD7AED6740B}" type="slidenum">
              <a:rPr lang="en-US" smtClean="0"/>
              <a:t>9</a:t>
            </a:fld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715001" y="4347423"/>
            <a:ext cx="32921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Showing Recursive Property of Kalman Filter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30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dsl_pd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Aaron_Goldstein_Symposium_Example</Template>
  <TotalTime>6020</TotalTime>
  <Words>362</Words>
  <Application>Microsoft Office PowerPoint</Application>
  <PresentationFormat>On-screen Show (4:3)</PresentationFormat>
  <Paragraphs>128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sdsl_pdr</vt:lpstr>
      <vt:lpstr>Optimizing Attitude Determination for Sun Devil Satellite – 1</vt:lpstr>
      <vt:lpstr>Topic Overview</vt:lpstr>
      <vt:lpstr>Attitude Control System</vt:lpstr>
      <vt:lpstr>Parameterization</vt:lpstr>
      <vt:lpstr>Kalman Filter Application</vt:lpstr>
      <vt:lpstr>Kalman Filter Application</vt:lpstr>
      <vt:lpstr>Kalman Filter Application</vt:lpstr>
      <vt:lpstr>Kalman Filter Application</vt:lpstr>
      <vt:lpstr>Kalman Filter Application</vt:lpstr>
      <vt:lpstr>Expected Results of Implementation</vt:lpstr>
      <vt:lpstr>Questions or Comments?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Optimizing Attitude Determination for Sun Devil Satellite – 1</dc:title>
  <dc:creator>Michelle</dc:creator>
  <cp:lastModifiedBy>Michelle</cp:lastModifiedBy>
  <cp:revision>47</cp:revision>
  <dcterms:created xsi:type="dcterms:W3CDTF">2012-04-06T19:06:24Z</dcterms:created>
  <dcterms:modified xsi:type="dcterms:W3CDTF">2012-04-10T23:27:11Z</dcterms:modified>
</cp:coreProperties>
</file>